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9" r:id="rId5"/>
    <p:sldId id="270" r:id="rId6"/>
    <p:sldId id="268" r:id="rId7"/>
    <p:sldId id="260" r:id="rId8"/>
    <p:sldId id="269" r:id="rId9"/>
    <p:sldId id="262" r:id="rId10"/>
    <p:sldId id="265" r:id="rId11"/>
    <p:sldId id="263" r:id="rId12"/>
    <p:sldId id="266" r:id="rId13"/>
    <p:sldId id="267" r:id="rId14"/>
    <p:sldId id="264" r:id="rId15"/>
    <p:sldId id="261" r:id="rId16"/>
    <p:sldId id="272" r:id="rId17"/>
  </p:sldIdLst>
  <p:sldSz cx="12192000" cy="6858000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italic r:id="rId25"/>
    </p:embeddedFont>
    <p:embeddedFont>
      <p:font typeface="Montserrat SemiBold" panose="00000700000000000000" pitchFamily="2" charset="0"/>
      <p:regular r:id="rId26"/>
      <p:bold r:id="rId27"/>
      <p:italic r:id="rId28"/>
      <p:boldItalic r:id="rId29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52E"/>
    <a:srgbClr val="BC945A"/>
    <a:srgbClr val="DEC9A2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F3FDE-8F4A-CB4C-BE06-78F38A3C4C0C}" v="8" dt="2023-12-21T16:55:23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/>
    <p:restoredTop sz="86299"/>
  </p:normalViewPr>
  <p:slideViewPr>
    <p:cSldViewPr snapToGrid="0" snapToObjects="1">
      <p:cViewPr varScale="1">
        <p:scale>
          <a:sx n="71" d="100"/>
          <a:sy n="71" d="100"/>
        </p:scale>
        <p:origin x="1363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044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768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249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333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55870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60818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25/09/2024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4" r:id="rId3"/>
    <p:sldLayoutId id="2147483672" r:id="rId4"/>
    <p:sldLayoutId id="2147483650" r:id="rId5"/>
    <p:sldLayoutId id="2147483666" r:id="rId6"/>
    <p:sldLayoutId id="2147483667" r:id="rId7"/>
    <p:sldLayoutId id="2147483668" r:id="rId8"/>
    <p:sldLayoutId id="2147483663" r:id="rId9"/>
    <p:sldLayoutId id="2147483651" r:id="rId10"/>
    <p:sldLayoutId id="2147483653" r:id="rId11"/>
    <p:sldLayoutId id="2147483652" r:id="rId12"/>
    <p:sldLayoutId id="2147483656" r:id="rId13"/>
    <p:sldLayoutId id="2147483673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3839E-42C7-C646-B6FF-4197C87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945160"/>
            <a:ext cx="11465560" cy="2202365"/>
          </a:xfrm>
        </p:spPr>
        <p:txBody>
          <a:bodyPr/>
          <a:lstStyle/>
          <a:p>
            <a:r>
              <a:rPr lang="es-ES" sz="4000" dirty="0"/>
              <a:t>Algoritmo de detección de patrones de movimiento para la identificación de</a:t>
            </a:r>
            <a:br>
              <a:rPr lang="es-ES" sz="4000" dirty="0"/>
            </a:br>
            <a:r>
              <a:rPr lang="es-ES" sz="4000" dirty="0"/>
              <a:t>allanamiento de morada usando visión computacional</a:t>
            </a:r>
            <a:endParaRPr lang="es-MX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0C26F-05D6-3E42-AC4F-B7CE78B0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0" y="3460818"/>
            <a:ext cx="11465560" cy="1358608"/>
          </a:xfrm>
        </p:spPr>
        <p:txBody>
          <a:bodyPr>
            <a:normAutofit/>
          </a:bodyPr>
          <a:lstStyle/>
          <a:p>
            <a:r>
              <a:rPr lang="es-MX" dirty="0"/>
              <a:t>Valeria Jahzeel Castañón Hernández</a:t>
            </a:r>
          </a:p>
          <a:p>
            <a:endParaRPr lang="es-MX" dirty="0"/>
          </a:p>
          <a:p>
            <a:r>
              <a:rPr lang="es-MX" dirty="0"/>
              <a:t>Asesores: Lauro Reyes Cocoletzi, María del Rocío Ochoa Montiel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71E830-483B-0E4D-858C-7DCA1263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61" y="4966255"/>
            <a:ext cx="0" cy="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5F6252-C1C3-5371-E9F4-3915682A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041" y="5559075"/>
            <a:ext cx="5463918" cy="5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4B5A8-7AC7-B94C-9FF9-643D86D2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7E62FC-BA4F-7242-836D-6AA1B9B94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CE80F3-9C74-41DE-7CAA-C12769CE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8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F5B9821-C3E5-704D-9B6E-F32E8604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CAD982-5D12-5849-A77D-29E13A933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840602D-AD23-A84F-BEB6-6F51AE7BA1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EC13E6FE-E474-164E-A16A-5B3504E08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53713F60-EADD-764C-9D16-5497EC5E9E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AD517DA-CC85-0996-82D3-96EE66DC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7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8BA3F5-3F0E-9540-B6C2-4BCD708D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4954" y="3015147"/>
            <a:ext cx="6958323" cy="1038760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TÍTULO DE CONTRAPORTADA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90F90C-A9DF-D825-F9C0-351C7C4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1" y="5597684"/>
            <a:ext cx="6130721" cy="6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4701F5C-A251-7D41-B722-5DB282B5A8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92051" y="3072788"/>
            <a:ext cx="6519411" cy="901530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TÍTULO DE CONTRAPORTADA</a:t>
            </a:r>
          </a:p>
          <a:p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A0F7AE-79C3-A78F-ADDF-30750BC2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9" y="5502114"/>
            <a:ext cx="5661023" cy="11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324EC-EFF2-D249-8A37-663A98844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983884"/>
            <a:ext cx="11465560" cy="2230951"/>
          </a:xfrm>
        </p:spPr>
        <p:txBody>
          <a:bodyPr/>
          <a:lstStyle/>
          <a:p>
            <a:r>
              <a:rPr lang="es-ES" sz="4000" dirty="0"/>
              <a:t>Algoritmo de detección de patrones de movimiento para la identificación de</a:t>
            </a:r>
            <a:br>
              <a:rPr lang="es-ES" sz="4000" dirty="0"/>
            </a:br>
            <a:r>
              <a:rPr lang="es-ES" sz="4000" dirty="0"/>
              <a:t>allanamiento de morada usando visión computacional</a:t>
            </a:r>
            <a:endParaRPr lang="es-MX" sz="4000" dirty="0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9066CFD8-CCEE-844F-6981-F84AD3D9C307}"/>
              </a:ext>
            </a:extLst>
          </p:cNvPr>
          <p:cNvGrpSpPr/>
          <p:nvPr/>
        </p:nvGrpSpPr>
        <p:grpSpPr>
          <a:xfrm>
            <a:off x="3416468" y="5545713"/>
            <a:ext cx="4918911" cy="525903"/>
            <a:chOff x="858142" y="5754491"/>
            <a:chExt cx="6073438" cy="663108"/>
          </a:xfrm>
        </p:grpSpPr>
        <p:pic>
          <p:nvPicPr>
            <p:cNvPr id="8" name="Imagen 8">
              <a:extLst>
                <a:ext uri="{FF2B5EF4-FFF2-40B4-BE49-F238E27FC236}">
                  <a16:creationId xmlns:a16="http://schemas.microsoft.com/office/drawing/2014/main" id="{30002FE0-F89F-CF19-AE10-A4E4BB7B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142" y="5764192"/>
              <a:ext cx="3192360" cy="653407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DEE2FB6-8D5F-3F4A-B961-FBA84B261693}"/>
                </a:ext>
              </a:extLst>
            </p:cNvPr>
            <p:cNvCxnSpPr/>
            <p:nvPr/>
          </p:nvCxnSpPr>
          <p:spPr>
            <a:xfrm>
              <a:off x="4311865" y="5888339"/>
              <a:ext cx="0" cy="402312"/>
            </a:xfrm>
            <a:prstGeom prst="line">
              <a:avLst/>
            </a:prstGeom>
            <a:ln w="9525">
              <a:solidFill>
                <a:srgbClr val="C59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6">
              <a:extLst>
                <a:ext uri="{FF2B5EF4-FFF2-40B4-BE49-F238E27FC236}">
                  <a16:creationId xmlns:a16="http://schemas.microsoft.com/office/drawing/2014/main" id="{2A8B460D-B79B-86BC-6D4C-8976A32FC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895" y="5754491"/>
              <a:ext cx="2339685" cy="662175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11A89-0244-BFFE-B7A7-B850D800F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0" y="3643166"/>
            <a:ext cx="11465560" cy="1358608"/>
          </a:xfrm>
        </p:spPr>
        <p:txBody>
          <a:bodyPr>
            <a:normAutofit/>
          </a:bodyPr>
          <a:lstStyle/>
          <a:p>
            <a:r>
              <a:rPr lang="es-MX" dirty="0"/>
              <a:t>Valeria Jahzeel Castañón Hernández</a:t>
            </a:r>
          </a:p>
          <a:p>
            <a:endParaRPr lang="es-MX" dirty="0"/>
          </a:p>
          <a:p>
            <a:r>
              <a:rPr lang="es-MX" dirty="0"/>
              <a:t>Asesores: Lauro Reyes Cocoletzi, María del Rocío Ochoa Montiel</a:t>
            </a:r>
          </a:p>
        </p:txBody>
      </p:sp>
    </p:spTree>
    <p:extLst>
      <p:ext uri="{BB962C8B-B14F-4D97-AF65-F5344CB8AC3E}">
        <p14:creationId xmlns:p14="http://schemas.microsoft.com/office/powerpoint/2010/main" val="176118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5E53A-AE20-6547-A1EE-1E553B4D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30" y="1247304"/>
            <a:ext cx="4114800" cy="1029144"/>
          </a:xfrm>
        </p:spPr>
        <p:txBody>
          <a:bodyPr/>
          <a:lstStyle/>
          <a:p>
            <a:r>
              <a:rPr lang="es-MX" dirty="0"/>
              <a:t>Objetivo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39BD9-C698-1F46-8816-49A841BC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19" y="1247304"/>
            <a:ext cx="6781861" cy="116220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sz="1600" dirty="0"/>
              <a:t>Desarrollar un algoritmo para detectar y clasificar a partir de visión computacional, patrones asociados a comportamientos sospechosos en videos de videovigilancia.</a:t>
            </a:r>
            <a:endParaRPr lang="es-MX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7B66CD-3AA7-42B8-6DBD-88BA6E33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8778096-D504-0DE4-2335-3F7D274CA11D}"/>
              </a:ext>
            </a:extLst>
          </p:cNvPr>
          <p:cNvSpPr txBox="1">
            <a:spLocks/>
          </p:cNvSpPr>
          <p:nvPr/>
        </p:nvSpPr>
        <p:spPr>
          <a:xfrm>
            <a:off x="652630" y="2914428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r>
              <a:rPr lang="es-MX" dirty="0"/>
              <a:t>Objetivos específicos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0104A3E-1A82-6F70-2411-52D596E045A7}"/>
              </a:ext>
            </a:extLst>
          </p:cNvPr>
          <p:cNvSpPr txBox="1">
            <a:spLocks/>
          </p:cNvSpPr>
          <p:nvPr/>
        </p:nvSpPr>
        <p:spPr>
          <a:xfrm>
            <a:off x="4983418" y="2914428"/>
            <a:ext cx="6979981" cy="366925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404040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1600" dirty="0"/>
              <a:t>1. Generar un conjunto de datos mediante la recolección de vídeos de diferentes fuentes (conjuntos de datos utilizados en trabajos relacionados y videos públicos de internet) .</a:t>
            </a:r>
          </a:p>
          <a:p>
            <a:pPr>
              <a:lnSpc>
                <a:spcPct val="120000"/>
              </a:lnSpc>
            </a:pPr>
            <a:r>
              <a:rPr lang="es-ES" sz="1600" dirty="0"/>
              <a:t>2. Preprocesar de los videos recolectados mediante la aplicación de recortes, ajustes de iluminación o transformaciones geométricas.</a:t>
            </a:r>
          </a:p>
          <a:p>
            <a:pPr>
              <a:lnSpc>
                <a:spcPct val="120000"/>
              </a:lnSpc>
            </a:pPr>
            <a:r>
              <a:rPr lang="es-ES" sz="1600" dirty="0"/>
              <a:t>3. Diseñar e implementar un algoritmo para la detección de las siguientes conductas: intentar abrir puertas o ventanas, saltar bardas, y permanecer de pie por un tiempo prolongado afuera de una casa.</a:t>
            </a:r>
          </a:p>
          <a:p>
            <a:pPr>
              <a:lnSpc>
                <a:spcPct val="120000"/>
              </a:lnSpc>
            </a:pPr>
            <a:r>
              <a:rPr lang="es-ES" sz="1600" dirty="0"/>
              <a:t>4. Evaluar la precisión y efectividad del algoritmo mediante la comparación con trabajos similares y el uso de diversas métricas de evaluación (F1 score, matriz de confusión, gráficas, etc.)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253516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E31C6-BA91-F343-95FA-B7F5177B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784707"/>
            <a:ext cx="8256732" cy="1806095"/>
          </a:xfrm>
        </p:spPr>
        <p:txBody>
          <a:bodyPr/>
          <a:lstStyle/>
          <a:p>
            <a:pPr algn="l"/>
            <a:r>
              <a:rPr lang="es-MX" dirty="0"/>
              <a:t>Planteamiento del 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37AA16-BD1D-AD4C-879C-A685049E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840196" cy="2228626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BFF58A-8E29-92AB-81DC-379CF0FA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8A421-168F-284C-8C99-6D1B6BE0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560" y="1281158"/>
            <a:ext cx="5720080" cy="2066817"/>
          </a:xfrm>
        </p:spPr>
        <p:txBody>
          <a:bodyPr/>
          <a:lstStyle/>
          <a:p>
            <a:r>
              <a:rPr lang="es-MX" dirty="0"/>
              <a:t>EJEMPLO DE ENTRADA DE CAPÍTULO O TEMA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DA7FCC-CFFF-18BC-FA05-576A3346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038" y="177291"/>
            <a:ext cx="4613736" cy="9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8B389-081E-A241-9DC9-5F64D5E7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358CD6-E06B-C34D-9D22-84D1C506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2072640"/>
            <a:ext cx="4348017" cy="4104323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24C965-6F5F-0045-8378-B3D6FFE9FA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4530" y="2072640"/>
            <a:ext cx="6801391" cy="1761424"/>
          </a:xfrm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EB4641-0221-FE5E-584C-F43DB7F6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4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0"/>
            <a:ext cx="8424445" cy="2671445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C76DD2B-6B00-2B40-9E18-50A213E05D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24B926-D680-3C43-B763-083722D27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3" y="2164080"/>
            <a:ext cx="4356005" cy="4012883"/>
          </a:xfrm>
        </p:spPr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F64B18-9E4B-AE4F-8050-FBA451F92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D2BDAB-E95A-9ADB-6608-E304C8A8E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2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D6DDA-9590-604B-8226-49734C3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249543-7EF4-2A47-8CA4-0EFBCC991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AAD0F-A394-9E2C-CC69-CAD985AB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536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7AB2FE10ACE044821667C70897C324" ma:contentTypeVersion="4" ma:contentTypeDescription="Crear nuevo documento." ma:contentTypeScope="" ma:versionID="43fee4e9f7630096850b685e88868fec">
  <xsd:schema xmlns:xsd="http://www.w3.org/2001/XMLSchema" xmlns:xs="http://www.w3.org/2001/XMLSchema" xmlns:p="http://schemas.microsoft.com/office/2006/metadata/properties" xmlns:ns2="69034187-0189-4bac-87c1-46bc8b0e8274" targetNamespace="http://schemas.microsoft.com/office/2006/metadata/properties" ma:root="true" ma:fieldsID="b3e667be4d47081809bd02d1e6bda619" ns2:_="">
    <xsd:import namespace="69034187-0189-4bac-87c1-46bc8b0e82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34187-0189-4bac-87c1-46bc8b0e82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D5F3A2-23E3-4A44-B53E-B849BA07E1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0C7CED-6295-4160-B5EB-7AC384E3D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034187-0189-4bac-87c1-46bc8b0e82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7F9D26-BF07-404A-8390-A2D10A2813D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1500</TotalTime>
  <Words>235</Words>
  <Application>Microsoft Office PowerPoint</Application>
  <PresentationFormat>Panorámica</PresentationFormat>
  <Paragraphs>23</Paragraphs>
  <Slides>13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Calibri</vt:lpstr>
      <vt:lpstr>Montserrat SemiBold</vt:lpstr>
      <vt:lpstr>Montserrat</vt:lpstr>
      <vt:lpstr>Arial</vt:lpstr>
      <vt:lpstr>Montserrat Medium</vt:lpstr>
      <vt:lpstr>Tema de Office</vt:lpstr>
      <vt:lpstr>Algoritmo de detección de patrones de movimiento para la identificación de allanamiento de morada usando visión computacional</vt:lpstr>
      <vt:lpstr>Algoritmo de detección de patrones de movimiento para la identificación de allanamiento de morada usando visión computacional</vt:lpstr>
      <vt:lpstr>Objetivo general</vt:lpstr>
      <vt:lpstr>Planteamiento del problema</vt:lpstr>
      <vt:lpstr>EJEMPLO DE ENTRADA DE CAPÍTULO O TEMA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Valeria Jahzeel Castanon Hernandez</cp:lastModifiedBy>
  <cp:revision>53</cp:revision>
  <dcterms:created xsi:type="dcterms:W3CDTF">2018-12-04T03:27:02Z</dcterms:created>
  <dcterms:modified xsi:type="dcterms:W3CDTF">2024-09-26T05:19:39Z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0x010100D17AB2FE10ACE044821667C70897C324</vt:lpwstr>
  </property>
</Properties>
</file>